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8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3439E-2132-3844-99C1-D1AA5EDEF756}" type="datetimeFigureOut">
              <a:rPr lang="en-US" smtClean="0"/>
              <a:pPr/>
              <a:t>1/9/12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91A-43D6-594F-A9B1-55EC24AA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Types of Interest Groups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348-355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Interest Groups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Interest Groups and Democracy</a:t>
            </a:r>
          </a:p>
          <a:p>
            <a:pPr lvl="1"/>
            <a:r>
              <a:rPr lang="en-US" sz="2400"/>
              <a:t>James Madison’s solution to the problems posed by interest groups was to create a wide-open system in which groups compete.</a:t>
            </a:r>
          </a:p>
          <a:p>
            <a:pPr lvl="1"/>
            <a:r>
              <a:rPr lang="en-US" sz="2400"/>
              <a:t>Pluralists believe that the public interest would prevail from this competition.</a:t>
            </a:r>
          </a:p>
          <a:p>
            <a:pPr lvl="1"/>
            <a:r>
              <a:rPr lang="en-US" sz="2400"/>
              <a:t>Elite theorists point to the proliferation of business PACs as evidence of interest group corruption.</a:t>
            </a:r>
          </a:p>
          <a:p>
            <a:pPr lvl="1"/>
            <a:r>
              <a:rPr lang="en-US" sz="2400"/>
              <a:t>Hyperpluralists maintain that group influence has led to policy gridlock.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Interest Groups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Interest Groups and the Scope of Government</a:t>
            </a:r>
          </a:p>
          <a:p>
            <a:pPr lvl="1"/>
            <a:r>
              <a:rPr lang="en-US" dirty="0"/>
              <a:t>Interest groups seek to maintain policies and programs that benefit them.</a:t>
            </a:r>
          </a:p>
          <a:p>
            <a:pPr lvl="1"/>
            <a:r>
              <a:rPr lang="en-US" dirty="0"/>
              <a:t>Interest groups continue to pressure government to do more things.</a:t>
            </a:r>
          </a:p>
          <a:p>
            <a:pPr lvl="1"/>
            <a:r>
              <a:rPr lang="en-US" dirty="0"/>
              <a:t>As the government does more, does this cause the formation of more groups?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Interest Groups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Economic Interests</a:t>
            </a:r>
          </a:p>
          <a:p>
            <a:pPr lvl="1"/>
            <a:r>
              <a:rPr lang="en-US" smtClean="0"/>
              <a:t>Labor</a:t>
            </a:r>
          </a:p>
          <a:p>
            <a:pPr lvl="1"/>
            <a:r>
              <a:rPr lang="en-US" smtClean="0"/>
              <a:t>Agriculture</a:t>
            </a:r>
          </a:p>
          <a:p>
            <a:pPr lvl="1"/>
            <a:r>
              <a:rPr lang="en-US" smtClean="0"/>
              <a:t>Business</a:t>
            </a:r>
          </a:p>
          <a:p>
            <a:r>
              <a:rPr lang="en-US" smtClean="0"/>
              <a:t>Environmental Interests</a:t>
            </a:r>
          </a:p>
          <a:p>
            <a:r>
              <a:rPr lang="en-US" smtClean="0"/>
              <a:t>Equality Interests</a:t>
            </a:r>
          </a:p>
          <a:p>
            <a:r>
              <a:rPr lang="en-US" smtClean="0"/>
              <a:t>Consumer and Public Interest Lobbies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Interests</a:t>
            </a:r>
          </a:p>
          <a:p>
            <a:pPr lvl="1"/>
            <a:r>
              <a:rPr lang="en-US" dirty="0" smtClean="0"/>
              <a:t>Regulations</a:t>
            </a:r>
          </a:p>
          <a:p>
            <a:pPr lvl="1"/>
            <a:r>
              <a:rPr lang="en-US" dirty="0" smtClean="0"/>
              <a:t>Tax Advantages </a:t>
            </a:r>
          </a:p>
          <a:p>
            <a:pPr lvl="1"/>
            <a:r>
              <a:rPr lang="en-US" dirty="0" smtClean="0"/>
              <a:t>Subsidies</a:t>
            </a:r>
          </a:p>
          <a:p>
            <a:pPr lvl="1"/>
            <a:r>
              <a:rPr lang="en-US" dirty="0" smtClean="0"/>
              <a:t>Contracts</a:t>
            </a:r>
          </a:p>
          <a:p>
            <a:pPr lvl="1"/>
            <a:r>
              <a:rPr lang="en-US" dirty="0" smtClean="0"/>
              <a:t>International Trade Policy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 </a:t>
            </a:r>
          </a:p>
          <a:p>
            <a:pPr lvl="1"/>
            <a:r>
              <a:rPr lang="en-US" dirty="0" smtClean="0"/>
              <a:t>Concerned with policies to ensure better working conditions and higher wages </a:t>
            </a:r>
          </a:p>
          <a:p>
            <a:pPr lvl="1"/>
            <a:r>
              <a:rPr lang="en-US" dirty="0" smtClean="0"/>
              <a:t>Avoid free-rider problem with </a:t>
            </a:r>
            <a:r>
              <a:rPr lang="en-US" b="1" u="sng" dirty="0" smtClean="0"/>
              <a:t>union shop</a:t>
            </a:r>
            <a:endParaRPr lang="en-US" dirty="0" smtClean="0"/>
          </a:p>
          <a:p>
            <a:pPr lvl="1"/>
            <a:r>
              <a:rPr lang="en-US" dirty="0" smtClean="0"/>
              <a:t>Business groups support </a:t>
            </a:r>
            <a:r>
              <a:rPr lang="en-US" b="1" u="sng" dirty="0" smtClean="0"/>
              <a:t>right-to-work laws</a:t>
            </a:r>
            <a:endParaRPr lang="en-US" dirty="0" smtClean="0"/>
          </a:p>
          <a:p>
            <a:pPr lvl="2"/>
            <a:r>
              <a:rPr lang="en-US" dirty="0" smtClean="0"/>
              <a:t>First instituted with the Taft-Hartley Act in 1947</a:t>
            </a:r>
          </a:p>
          <a:p>
            <a:pPr lvl="2"/>
            <a:r>
              <a:rPr lang="en-US" dirty="0" smtClean="0"/>
              <a:t>Traditionally supported in the South </a:t>
            </a:r>
          </a:p>
          <a:p>
            <a:pPr lvl="1"/>
            <a:r>
              <a:rPr lang="en-US" dirty="0" smtClean="0"/>
              <a:t>Union membership has been declining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</a:p>
          <a:p>
            <a:pPr lvl="1"/>
            <a:r>
              <a:rPr lang="en-US" dirty="0" smtClean="0"/>
              <a:t>Increased more than any other category of PACs over past decades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Corporate and Trade PACs favor Republicans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Corporate interests often compete against one another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Policy Interests </a:t>
            </a:r>
          </a:p>
          <a:p>
            <a:pPr lvl="1"/>
            <a:r>
              <a:rPr lang="en-US" dirty="0" smtClean="0"/>
              <a:t>Pollution control policies </a:t>
            </a:r>
          </a:p>
          <a:p>
            <a:pPr lvl="1"/>
            <a:r>
              <a:rPr lang="en-US" dirty="0" smtClean="0"/>
              <a:t>Wilderness protection</a:t>
            </a:r>
          </a:p>
          <a:p>
            <a:pPr lvl="1"/>
            <a:r>
              <a:rPr lang="en-US" dirty="0" smtClean="0"/>
              <a:t>Animal rights </a:t>
            </a:r>
          </a:p>
          <a:p>
            <a:pPr lvl="1"/>
            <a:r>
              <a:rPr lang="en-US" dirty="0" smtClean="0"/>
              <a:t>Population control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Oppositions</a:t>
            </a:r>
          </a:p>
          <a:p>
            <a:pPr lvl="1"/>
            <a:r>
              <a:rPr lang="en-US" dirty="0" smtClean="0"/>
              <a:t>Oil drilling </a:t>
            </a:r>
          </a:p>
          <a:p>
            <a:pPr lvl="1"/>
            <a:r>
              <a:rPr lang="en-US" dirty="0" smtClean="0"/>
              <a:t>Strip mining </a:t>
            </a:r>
          </a:p>
          <a:p>
            <a:pPr lvl="1"/>
            <a:r>
              <a:rPr lang="en-US" dirty="0" smtClean="0"/>
              <a:t>Nuclear power  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b="21629"/>
          <a:stretch>
            <a:fillRect/>
          </a:stretch>
        </p:blipFill>
        <p:spPr>
          <a:xfrm>
            <a:off x="4778271" y="1241714"/>
            <a:ext cx="2242659" cy="25011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465" y="3742902"/>
            <a:ext cx="26162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Equality Interests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African American Groups </a:t>
            </a:r>
          </a:p>
          <a:p>
            <a:pPr lvl="1"/>
            <a:r>
              <a:rPr lang="en-US" dirty="0" smtClean="0"/>
              <a:t>Policy Interests </a:t>
            </a:r>
          </a:p>
          <a:p>
            <a:pPr lvl="2"/>
            <a:r>
              <a:rPr lang="en-US" dirty="0" smtClean="0"/>
              <a:t>Equality in voting </a:t>
            </a:r>
          </a:p>
          <a:p>
            <a:pPr lvl="2"/>
            <a:r>
              <a:rPr lang="en-US" dirty="0" smtClean="0"/>
              <a:t>Housing equality </a:t>
            </a:r>
          </a:p>
          <a:p>
            <a:pPr lvl="2"/>
            <a:r>
              <a:rPr lang="en-US" dirty="0" smtClean="0"/>
              <a:t>Employment equality</a:t>
            </a:r>
          </a:p>
          <a:p>
            <a:pPr lvl="2"/>
            <a:r>
              <a:rPr lang="en-US" dirty="0" smtClean="0"/>
              <a:t>Educational equality </a:t>
            </a:r>
          </a:p>
          <a:p>
            <a:pPr lvl="1"/>
            <a:r>
              <a:rPr lang="en-US" dirty="0" smtClean="0"/>
              <a:t>Successes in principle do not always relate to practice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834" y="1727556"/>
            <a:ext cx="2385885" cy="23280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Equality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2949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Social Welfare Interests</a:t>
            </a:r>
          </a:p>
          <a:p>
            <a:pPr lvl="1"/>
            <a:r>
              <a:rPr lang="en-US" dirty="0" smtClean="0"/>
              <a:t>Policies designed to aid the poor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Women’s Rights </a:t>
            </a:r>
          </a:p>
          <a:p>
            <a:pPr lvl="1"/>
            <a:r>
              <a:rPr lang="en-US" dirty="0" smtClean="0"/>
              <a:t>Policy Interests </a:t>
            </a:r>
          </a:p>
          <a:p>
            <a:pPr lvl="2"/>
            <a:r>
              <a:rPr lang="en-US" dirty="0" smtClean="0"/>
              <a:t>Suffrage (achieved with 19</a:t>
            </a:r>
            <a:r>
              <a:rPr lang="en-US" baseline="30000" dirty="0" smtClean="0"/>
              <a:t>th</a:t>
            </a:r>
            <a:r>
              <a:rPr lang="en-US" dirty="0" smtClean="0"/>
              <a:t> Amendment) </a:t>
            </a:r>
          </a:p>
          <a:p>
            <a:pPr lvl="2"/>
            <a:r>
              <a:rPr lang="en-US" dirty="0" smtClean="0"/>
              <a:t>Gender equality – NOW and ERA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742" y="2289077"/>
            <a:ext cx="2900057" cy="27417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Consumer and Public Interest Lobbies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Organizations that seek “a collective good, the achievement of which will not selectively and materially benefit the membership or activities of the organization.”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Consumer Product Safety Commission</a:t>
            </a:r>
          </a:p>
          <a:p>
            <a:pPr lvl="1"/>
            <a:r>
              <a:rPr lang="en-US" dirty="0" smtClean="0"/>
              <a:t>Groups that advocate for those who can’t </a:t>
            </a:r>
          </a:p>
          <a:p>
            <a:pPr lvl="1"/>
            <a:r>
              <a:rPr lang="en-US" dirty="0" smtClean="0"/>
              <a:t>Government watchdog groups</a:t>
            </a:r>
          </a:p>
          <a:p>
            <a:pPr lvl="1"/>
            <a:r>
              <a:rPr lang="en-US" dirty="0" smtClean="0"/>
              <a:t>Religious groups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356</Words>
  <Application>Microsoft Macintosh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Types of Interest Groups </vt:lpstr>
      <vt:lpstr>Types of Interest Groups</vt:lpstr>
      <vt:lpstr>Economic Interests</vt:lpstr>
      <vt:lpstr>Economic Interests</vt:lpstr>
      <vt:lpstr>Economic Interests</vt:lpstr>
      <vt:lpstr>Environmental Interests</vt:lpstr>
      <vt:lpstr>Equality Interests </vt:lpstr>
      <vt:lpstr>Equality Interests</vt:lpstr>
      <vt:lpstr>Consumer and Public Interest Lobbies</vt:lpstr>
      <vt:lpstr>Understanding Interest Groups</vt:lpstr>
      <vt:lpstr>Understanding Interest Groups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Interest Groups </dc:title>
  <dc:creator>Katie Madison</dc:creator>
  <cp:lastModifiedBy>FAdmin</cp:lastModifiedBy>
  <cp:revision>6</cp:revision>
  <dcterms:created xsi:type="dcterms:W3CDTF">2012-01-09T14:57:37Z</dcterms:created>
  <dcterms:modified xsi:type="dcterms:W3CDTF">2012-01-09T15:03:38Z</dcterms:modified>
</cp:coreProperties>
</file>